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diagrams/data1.xml" ContentType="application/vnd.openxmlformats-officedocument.drawingml.diagramData+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diagrams/drawing1.xml" ContentType="application/vnd.ms-office.drawingml.diagramDrawing+xml"/>
  <Override PartName="/ppt/theme/theme2.xml" ContentType="application/vnd.openxmlformats-officedocument.theme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CC5729-F638-4DE5-9471-F8D60CE5B32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987092-21E0-4D9E-8185-759B3D70E591}">
      <dgm:prSet custT="1"/>
      <dgm:spPr>
        <a:solidFill>
          <a:schemeClr val="bg1"/>
        </a:solidFill>
      </dgm:spPr>
      <dgm:t>
        <a:bodyPr/>
        <a:lstStyle/>
        <a:p>
          <a:pPr rtl="0"/>
          <a:r>
            <a:rPr lang="en-US" sz="2400" dirty="0" smtClean="0">
              <a:solidFill>
                <a:schemeClr val="tx2">
                  <a:lumMod val="50000"/>
                </a:schemeClr>
              </a:solidFill>
              <a:latin typeface="Bauhaus 93" pitchFamily="82" charset="0"/>
            </a:rPr>
            <a:t>Human Unreason</a:t>
          </a:r>
          <a:endParaRPr lang="en-US" sz="2400" dirty="0">
            <a:solidFill>
              <a:schemeClr val="tx2">
                <a:lumMod val="50000"/>
              </a:schemeClr>
            </a:solidFill>
            <a:latin typeface="Bauhaus 93" pitchFamily="82" charset="0"/>
          </a:endParaRPr>
        </a:p>
      </dgm:t>
    </dgm:pt>
    <dgm:pt modelId="{657ABAAE-1DAE-4BBE-BDD4-6A80E5C494E6}" type="parTrans" cxnId="{B7D0505F-B9A3-4014-AC3A-E700E10B4439}">
      <dgm:prSet/>
      <dgm:spPr/>
      <dgm:t>
        <a:bodyPr/>
        <a:lstStyle/>
        <a:p>
          <a:endParaRPr lang="en-US"/>
        </a:p>
      </dgm:t>
    </dgm:pt>
    <dgm:pt modelId="{A7447A32-8EAD-46D9-B782-551769CD236F}" type="sibTrans" cxnId="{B7D0505F-B9A3-4014-AC3A-E700E10B4439}">
      <dgm:prSet/>
      <dgm:spPr/>
      <dgm:t>
        <a:bodyPr/>
        <a:lstStyle/>
        <a:p>
          <a:endParaRPr lang="en-US"/>
        </a:p>
      </dgm:t>
    </dgm:pt>
    <dgm:pt modelId="{E79BDA1A-0CBB-47BC-BC5A-25FAFFD7033F}" type="pres">
      <dgm:prSet presAssocID="{B4CC5729-F638-4DE5-9471-F8D60CE5B32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DA8874D-5A4F-4BFB-9F43-C7F9E83D2532}" type="pres">
      <dgm:prSet presAssocID="{7B987092-21E0-4D9E-8185-759B3D70E591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A64C0E9-3336-4815-A90F-270E97933886}" type="presOf" srcId="{B4CC5729-F638-4DE5-9471-F8D60CE5B328}" destId="{E79BDA1A-0CBB-47BC-BC5A-25FAFFD7033F}" srcOrd="0" destOrd="0" presId="urn:microsoft.com/office/officeart/2005/8/layout/vList2"/>
    <dgm:cxn modelId="{EA1BF7FE-1646-4BD9-BBA5-F2C3A28B533E}" type="presOf" srcId="{7B987092-21E0-4D9E-8185-759B3D70E591}" destId="{1DA8874D-5A4F-4BFB-9F43-C7F9E83D2532}" srcOrd="0" destOrd="0" presId="urn:microsoft.com/office/officeart/2005/8/layout/vList2"/>
    <dgm:cxn modelId="{B7D0505F-B9A3-4014-AC3A-E700E10B4439}" srcId="{B4CC5729-F638-4DE5-9471-F8D60CE5B328}" destId="{7B987092-21E0-4D9E-8185-759B3D70E591}" srcOrd="0" destOrd="0" parTransId="{657ABAAE-1DAE-4BBE-BDD4-6A80E5C494E6}" sibTransId="{A7447A32-8EAD-46D9-B782-551769CD236F}"/>
    <dgm:cxn modelId="{BFA98BD5-D57E-423C-9248-97742E3AF96D}" type="presParOf" srcId="{E79BDA1A-0CBB-47BC-BC5A-25FAFFD7033F}" destId="{1DA8874D-5A4F-4BFB-9F43-C7F9E83D253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A8874D-5A4F-4BFB-9F43-C7F9E83D2532}">
      <dsp:nvSpPr>
        <dsp:cNvPr id="0" name=""/>
        <dsp:cNvSpPr/>
      </dsp:nvSpPr>
      <dsp:spPr>
        <a:xfrm>
          <a:off x="0" y="71"/>
          <a:ext cx="4724399" cy="369189"/>
        </a:xfrm>
        <a:prstGeom prst="roundRect">
          <a:avLst/>
        </a:prstGeom>
        <a:solidFill>
          <a:schemeClr val="bg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tx2">
                  <a:lumMod val="50000"/>
                </a:schemeClr>
              </a:solidFill>
              <a:latin typeface="Bauhaus 93" pitchFamily="82" charset="0"/>
            </a:rPr>
            <a:t>Human Unreason</a:t>
          </a:r>
          <a:endParaRPr lang="en-US" sz="2400" kern="1200" dirty="0">
            <a:solidFill>
              <a:schemeClr val="tx2">
                <a:lumMod val="50000"/>
              </a:schemeClr>
            </a:solidFill>
            <a:latin typeface="Bauhaus 93" pitchFamily="82" charset="0"/>
          </a:endParaRPr>
        </a:p>
      </dsp:txBody>
      <dsp:txXfrm>
        <a:off x="18022" y="18093"/>
        <a:ext cx="4688355" cy="3331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gif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83DB8-B108-47EE-AB19-D3AE5FE6260B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334D0-EA92-42C4-9C00-29F4179C53D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D83818-E332-46DE-B9C3-498957C851D7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E4D2E-496A-4B7E-9128-2B7D8EF1B7B1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D1DF9-BAA7-4907-8196-B2C6A5B2772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uardian.com/environment/2014/sep/09/narendra-modi-india-prime-minister-climate-change-sceptic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umbailive.com/en/environment/coastal-road-will-enhance-the-environment-further-bmc-chief-praveen-pardeshi-at-climate-crisis-conclave-46006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4"/>
          <p:cNvSpPr txBox="1">
            <a:spLocks noChangeArrowheads="1"/>
          </p:cNvSpPr>
          <p:nvPr/>
        </p:nvSpPr>
        <p:spPr bwMode="auto">
          <a:xfrm>
            <a:off x="0" y="76200"/>
            <a:ext cx="9067800" cy="276998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>
                <a:latin typeface="Times New Roman" pitchFamily="18" charset="0"/>
              </a:rPr>
              <a:t>HS 200: Environmental </a:t>
            </a:r>
            <a:r>
              <a:rPr lang="en-US" sz="2800" b="1" dirty="0" smtClean="0">
                <a:latin typeface="Times New Roman" pitchFamily="18" charset="0"/>
              </a:rPr>
              <a:t>Studies (Autumn 2020)</a:t>
            </a:r>
            <a:endParaRPr lang="en-US" sz="2800" b="1" dirty="0">
              <a:latin typeface="Times New Roman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en-US" sz="2400" b="1" u="sng" dirty="0" err="1" smtClean="0">
                <a:latin typeface="Times New Roman" pitchFamily="18" charset="0"/>
              </a:rPr>
              <a:t>D.Parthasarathy</a:t>
            </a:r>
            <a:r>
              <a:rPr lang="en-US" sz="2400" b="1" u="sng" dirty="0" smtClean="0">
                <a:latin typeface="Times New Roman" pitchFamily="18" charset="0"/>
              </a:rPr>
              <a:t> (Sociology)</a:t>
            </a:r>
            <a:endParaRPr lang="en-US" sz="2400" b="1" u="sng" dirty="0">
              <a:latin typeface="Times New Roman" pitchFamily="18" charset="0"/>
            </a:endParaRPr>
          </a:p>
          <a:p>
            <a:pPr algn="ctr"/>
            <a:r>
              <a:rPr lang="en-US" sz="2200" b="1" dirty="0" smtClean="0">
                <a:latin typeface="Times New Roman" pitchFamily="18" charset="0"/>
              </a:rPr>
              <a:t>Department of Humanities </a:t>
            </a:r>
            <a:r>
              <a:rPr lang="en-US" sz="2200" b="1" dirty="0">
                <a:latin typeface="Times New Roman" pitchFamily="18" charset="0"/>
              </a:rPr>
              <a:t>and Social </a:t>
            </a:r>
            <a:r>
              <a:rPr lang="en-US" sz="2200" b="1" dirty="0" smtClean="0">
                <a:latin typeface="Times New Roman" pitchFamily="18" charset="0"/>
              </a:rPr>
              <a:t>Sciences</a:t>
            </a:r>
          </a:p>
          <a:p>
            <a:pPr algn="ctr"/>
            <a:r>
              <a:rPr lang="en-US" sz="2200" b="1" dirty="0" smtClean="0">
                <a:latin typeface="Times New Roman" pitchFamily="18" charset="0"/>
              </a:rPr>
              <a:t>Inter-Disciplinary Program in Climate Studies</a:t>
            </a:r>
          </a:p>
          <a:p>
            <a:pPr algn="ctr"/>
            <a:endParaRPr lang="en-US" sz="2200" b="1" dirty="0" smtClean="0">
              <a:latin typeface="Times New Roman" pitchFamily="18" charset="0"/>
            </a:endParaRPr>
          </a:p>
          <a:p>
            <a:pPr algn="ctr"/>
            <a:r>
              <a:rPr lang="en-US" sz="2200" b="1" dirty="0" smtClean="0">
                <a:latin typeface="Times New Roman" pitchFamily="18" charset="0"/>
              </a:rPr>
              <a:t>Co-Instructors: </a:t>
            </a:r>
          </a:p>
          <a:p>
            <a:pPr algn="ctr"/>
            <a:r>
              <a:rPr lang="en-US" sz="2200" b="1" dirty="0" err="1" smtClean="0">
                <a:latin typeface="Times New Roman" pitchFamily="18" charset="0"/>
              </a:rPr>
              <a:t>Prof.Aditi</a:t>
            </a:r>
            <a:r>
              <a:rPr lang="en-US" sz="2200" b="1" dirty="0" smtClean="0">
                <a:latin typeface="Times New Roman" pitchFamily="18" charset="0"/>
              </a:rPr>
              <a:t> </a:t>
            </a:r>
            <a:r>
              <a:rPr lang="en-US" sz="2200" b="1" dirty="0" err="1" smtClean="0">
                <a:latin typeface="Times New Roman" pitchFamily="18" charset="0"/>
              </a:rPr>
              <a:t>Chaubal</a:t>
            </a:r>
            <a:r>
              <a:rPr lang="en-US" sz="2200" b="1" dirty="0" smtClean="0">
                <a:latin typeface="Times New Roman" pitchFamily="18" charset="0"/>
              </a:rPr>
              <a:t> </a:t>
            </a:r>
            <a:r>
              <a:rPr lang="en-US" sz="2200" b="1" dirty="0" smtClean="0">
                <a:latin typeface="Times New Roman" pitchFamily="18" charset="0"/>
              </a:rPr>
              <a:t>(Economics) and </a:t>
            </a:r>
            <a:r>
              <a:rPr lang="en-US" sz="2200" b="1" dirty="0" err="1" smtClean="0">
                <a:latin typeface="Times New Roman" pitchFamily="18" charset="0"/>
              </a:rPr>
              <a:t>Prof.Rajakishore</a:t>
            </a:r>
            <a:r>
              <a:rPr lang="en-US" sz="2200" b="1" dirty="0" smtClean="0">
                <a:latin typeface="Times New Roman" pitchFamily="18" charset="0"/>
              </a:rPr>
              <a:t> </a:t>
            </a:r>
            <a:r>
              <a:rPr lang="en-US" sz="2200" b="1" dirty="0" err="1" smtClean="0">
                <a:latin typeface="Times New Roman" pitchFamily="18" charset="0"/>
              </a:rPr>
              <a:t>Nath</a:t>
            </a:r>
            <a:r>
              <a:rPr lang="en-US" sz="2200" b="1" dirty="0" smtClean="0">
                <a:latin typeface="Times New Roman" pitchFamily="18" charset="0"/>
              </a:rPr>
              <a:t> (Philosophy)</a:t>
            </a:r>
          </a:p>
        </p:txBody>
      </p:sp>
      <p:pic>
        <p:nvPicPr>
          <p:cNvPr id="45058" name="Picture 2" descr="Image result for iit bombay monastery laborator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77000" y="3352800"/>
            <a:ext cx="2133600" cy="3085990"/>
          </a:xfrm>
          <a:prstGeom prst="rect">
            <a:avLst/>
          </a:prstGeom>
          <a:noFill/>
        </p:spPr>
      </p:pic>
      <p:pic>
        <p:nvPicPr>
          <p:cNvPr id="45060" name="Picture 4" descr="Image result for powai lak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3581400"/>
            <a:ext cx="3810000" cy="2133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0"/>
            <a:ext cx="490775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59315" y="152400"/>
            <a:ext cx="3124200" cy="36933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Indian Time: 8.00 to 11.30 AM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62600" y="990600"/>
            <a:ext cx="3449515" cy="57554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IN" sz="1600" dirty="0" smtClean="0"/>
              <a:t>Organisations </a:t>
            </a:r>
            <a:r>
              <a:rPr lang="en-IN" sz="1600" dirty="0"/>
              <a:t>working on the issues of </a:t>
            </a:r>
            <a:r>
              <a:rPr lang="en-IN" sz="1600" dirty="0" err="1"/>
              <a:t>fishworkers</a:t>
            </a:r>
            <a:r>
              <a:rPr lang="en-IN" sz="1600" dirty="0"/>
              <a:t>, coastal communities and environment especially in South and South East Asia </a:t>
            </a:r>
            <a:r>
              <a:rPr lang="en-IN" sz="1600" dirty="0" smtClean="0"/>
              <a:t>have </a:t>
            </a:r>
            <a:r>
              <a:rPr lang="en-IN" sz="1600" dirty="0"/>
              <a:t>initiated an effort to explore the grassroots knowledge production that the established dominant discourse on Blue Economy professes.  </a:t>
            </a:r>
            <a:endParaRPr lang="en-IN" sz="1600" dirty="0" smtClean="0"/>
          </a:p>
          <a:p>
            <a:endParaRPr lang="en-IN" sz="1600" dirty="0"/>
          </a:p>
          <a:p>
            <a:r>
              <a:rPr lang="en-IN" sz="1600" dirty="0" smtClean="0"/>
              <a:t>The </a:t>
            </a:r>
            <a:r>
              <a:rPr lang="en-IN" sz="1600" dirty="0"/>
              <a:t>initiative is </a:t>
            </a:r>
            <a:r>
              <a:rPr lang="en-IN" sz="1600" dirty="0" smtClean="0"/>
              <a:t>to </a:t>
            </a:r>
            <a:r>
              <a:rPr lang="en-IN" sz="1600" dirty="0"/>
              <a:t>understand the socio-economic political ecological implications of Blue Economy on coastal communities especially with respect to Small Scale Fisheries Sector, </a:t>
            </a:r>
            <a:r>
              <a:rPr lang="en-IN" sz="1600" dirty="0" err="1"/>
              <a:t>Fishworkers</a:t>
            </a:r>
            <a:r>
              <a:rPr lang="en-IN" sz="1600" dirty="0"/>
              <a:t> and Women. </a:t>
            </a:r>
            <a:endParaRPr lang="en-IN" sz="1600" dirty="0" smtClean="0"/>
          </a:p>
          <a:p>
            <a:endParaRPr lang="en-IN" sz="1600" dirty="0"/>
          </a:p>
          <a:p>
            <a:r>
              <a:rPr lang="en-IN" sz="1600" dirty="0" smtClean="0"/>
              <a:t>Bangladesh</a:t>
            </a:r>
            <a:r>
              <a:rPr lang="en-IN" sz="1600" dirty="0"/>
              <a:t>, Pakistan, India, Thailand, Sri Lanka, Indonesia are the countries who are involved in this process and an extensive research looking at the stage of Blue Economy/ Blue Growth both at the policy level and at the grassroots is being </a:t>
            </a:r>
            <a:r>
              <a:rPr lang="en-IN" sz="1600" dirty="0" smtClean="0"/>
              <a:t>undertaken.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259576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2400" y="228600"/>
            <a:ext cx="8686800" cy="298543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u="sng" dirty="0" smtClean="0"/>
              <a:t>Module: Social Issues and the Environment</a:t>
            </a:r>
          </a:p>
          <a:p>
            <a:endParaRPr lang="en-US" sz="2400" dirty="0" smtClean="0"/>
          </a:p>
          <a:p>
            <a:pPr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Governance</a:t>
            </a:r>
          </a:p>
          <a:p>
            <a:pPr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Laws and regulations</a:t>
            </a:r>
          </a:p>
          <a:p>
            <a:pPr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Access</a:t>
            </a:r>
          </a:p>
          <a:p>
            <a:pPr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Equity</a:t>
            </a:r>
          </a:p>
          <a:p>
            <a:pPr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Conflicts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2400" y="76200"/>
            <a:ext cx="8534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The Human costs of environmental degradation and inaction</a:t>
            </a:r>
          </a:p>
          <a:p>
            <a:r>
              <a:rPr lang="en-US" sz="2000" dirty="0" smtClean="0"/>
              <a:t>Stupidity? Ignorance? Arrogance? Selfishness? Shortsighted? Uncaring?</a:t>
            </a:r>
            <a:endParaRPr lang="en-US" sz="2000" dirty="0"/>
          </a:p>
        </p:txBody>
      </p:sp>
      <p:sp>
        <p:nvSpPr>
          <p:cNvPr id="1026" name="AutoShape 2" descr="Image result for trump climat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Image result for trump climat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Image result for trump climat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2" name="Picture 8" descr="Image result for trump climat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176" y="883920"/>
            <a:ext cx="3346824" cy="1706880"/>
          </a:xfrm>
          <a:prstGeom prst="rect">
            <a:avLst/>
          </a:prstGeom>
          <a:noFill/>
        </p:spPr>
      </p:pic>
      <p:sp>
        <p:nvSpPr>
          <p:cNvPr id="1034" name="AutoShape 10" descr="Narendra Modi">
            <a:hlinkClick r:id="rId3"/>
          </p:cNvPr>
          <p:cNvSpPr>
            <a:spLocks noChangeAspect="1" noChangeArrowheads="1"/>
          </p:cNvSpPr>
          <p:nvPr/>
        </p:nvSpPr>
        <p:spPr bwMode="auto">
          <a:xfrm>
            <a:off x="63500" y="176213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6" name="AutoShape 12" descr="Narendra Mod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8" name="AutoShape 14" descr="Narendra Mod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9" name="Rectangle 15"/>
          <p:cNvSpPr>
            <a:spLocks noChangeArrowheads="1"/>
          </p:cNvSpPr>
          <p:nvPr/>
        </p:nvSpPr>
        <p:spPr bwMode="auto">
          <a:xfrm>
            <a:off x="3810000" y="1066800"/>
            <a:ext cx="4800600" cy="1107996"/>
          </a:xfrm>
          <a:prstGeom prst="rect">
            <a:avLst/>
          </a:prstGeom>
          <a:solidFill>
            <a:srgbClr val="FFFFFF"/>
          </a:solidFill>
          <a:ln w="63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sng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cs typeface="Arial" pitchFamily="34" charset="0"/>
              </a:rPr>
              <a:t>Is Narendra Modi a climate </a:t>
            </a:r>
            <a:r>
              <a:rPr kumimoji="0" lang="en-US" b="0" i="0" u="sng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cs typeface="Arial" pitchFamily="34" charset="0"/>
              </a:rPr>
              <a:t>sceptic</a:t>
            </a:r>
            <a:r>
              <a:rPr kumimoji="0" lang="en-US" b="0" i="0" u="sng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cs typeface="Arial" pitchFamily="34" charset="0"/>
              </a:rPr>
              <a:t>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767676"/>
                </a:solidFill>
                <a:effectLst/>
                <a:cs typeface="Arial" pitchFamily="34" charset="0"/>
              </a:rPr>
              <a:t>India’s PM used to call climate action a moral duty, now he tells students ‘climate has not changed, we have changed’ (from Guardian newspaper)</a:t>
            </a:r>
            <a:endParaRPr kumimoji="0" lang="en-US" b="0" i="0" u="sng" strike="noStrike" cap="none" normalizeH="0" baseline="0" dirty="0" smtClean="0">
              <a:ln>
                <a:noFill/>
              </a:ln>
              <a:solidFill>
                <a:srgbClr val="005689"/>
              </a:solidFill>
              <a:effectLst/>
              <a:cs typeface="Arial" pitchFamily="34" charset="0"/>
            </a:endParaRPr>
          </a:p>
        </p:txBody>
      </p:sp>
      <p:sp>
        <p:nvSpPr>
          <p:cNvPr id="1040" name="AutoShape 16" descr="Narendra Modi">
            <a:hlinkClick r:id="rId3"/>
          </p:cNvPr>
          <p:cNvSpPr>
            <a:spLocks noChangeAspect="1" noChangeArrowheads="1"/>
          </p:cNvSpPr>
          <p:nvPr/>
        </p:nvSpPr>
        <p:spPr bwMode="auto">
          <a:xfrm>
            <a:off x="63500" y="176213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2" name="AutoShape 18" descr="Narendra Mod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4" name="AutoShape 20" descr="https://i.guim.co.uk/img/static/sys-images/Guardian/Pix/pictures/2014/9/8/1410168101545/7b1e49e0-ed54-42ec-ad04-1f3d0dc45d6a-2060x1236.jpeg?w=700&amp;q=55&amp;auto=format&amp;usm=12&amp;fit=max&amp;s=8f251647dc601b21d4d26f0c0964f845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6" name="AutoShape 22" descr="Image result for modi climate change schoo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8" name="AutoShape 24" descr="Image result for modi climate change schoo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0" name="AutoShape 26" descr="Image result for modi climate change schoo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" name="Picture 17" descr="images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486400" y="2438400"/>
            <a:ext cx="3043325" cy="1600200"/>
          </a:xfrm>
          <a:prstGeom prst="rect">
            <a:avLst/>
          </a:prstGeom>
        </p:spPr>
      </p:pic>
      <p:pic>
        <p:nvPicPr>
          <p:cNvPr id="23554" name="Picture 2" descr="Image result for bolsonaro climate change amazon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57200" y="2743200"/>
            <a:ext cx="4671023" cy="5067301"/>
          </a:xfrm>
          <a:prstGeom prst="rect">
            <a:avLst/>
          </a:prstGeom>
          <a:noFill/>
        </p:spPr>
      </p:pic>
      <p:pic>
        <p:nvPicPr>
          <p:cNvPr id="19" name="Picture 2" descr="Image result for climate denial India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858000" y="4114800"/>
            <a:ext cx="1676400" cy="251208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 descr="Image result for climate change costs combat united stat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228600"/>
            <a:ext cx="4549253" cy="3048000"/>
          </a:xfrm>
          <a:prstGeom prst="rect">
            <a:avLst/>
          </a:prstGeom>
          <a:noFill/>
        </p:spPr>
      </p:pic>
      <p:pic>
        <p:nvPicPr>
          <p:cNvPr id="52228" name="Picture 4" descr="Image result for climate change costs combat united state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00600" y="152400"/>
            <a:ext cx="4198367" cy="2514600"/>
          </a:xfrm>
          <a:prstGeom prst="rect">
            <a:avLst/>
          </a:prstGeom>
          <a:noFill/>
        </p:spPr>
      </p:pic>
      <p:pic>
        <p:nvPicPr>
          <p:cNvPr id="52230" name="Picture 6" descr="Image result for climate change costs India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3200400"/>
            <a:ext cx="4328521" cy="24384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28600" y="6019800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 smtClean="0"/>
              <a:t>India may need a whopping $1 trillion by 2030 to adapt to climate change, says new report</a:t>
            </a:r>
            <a:endParaRPr lang="en-US" sz="1600" b="1" dirty="0"/>
          </a:p>
        </p:txBody>
      </p:sp>
      <p:pic>
        <p:nvPicPr>
          <p:cNvPr id="52234" name="Picture 10" descr="Image result for hallegate subimal mumbai oecd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724400" y="3352800"/>
            <a:ext cx="4191000" cy="31432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 descr="Image result for mangroves climate floo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0"/>
            <a:ext cx="4062585" cy="2286000"/>
          </a:xfrm>
          <a:prstGeom prst="rect">
            <a:avLst/>
          </a:prstGeom>
          <a:noFill/>
        </p:spPr>
      </p:pic>
      <p:pic>
        <p:nvPicPr>
          <p:cNvPr id="53252" name="Picture 4" descr="Image result for mangroves  flood mitigati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7800" y="76200"/>
            <a:ext cx="3027279" cy="2133600"/>
          </a:xfrm>
          <a:prstGeom prst="rect">
            <a:avLst/>
          </a:prstGeom>
          <a:noFill/>
        </p:spPr>
      </p:pic>
      <p:pic>
        <p:nvPicPr>
          <p:cNvPr id="53254" name="Picture 6" descr="Image result for climate change health India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2362200"/>
            <a:ext cx="4724400" cy="2161414"/>
          </a:xfrm>
          <a:prstGeom prst="rect">
            <a:avLst/>
          </a:prstGeom>
          <a:noFill/>
        </p:spPr>
      </p:pic>
      <p:pic>
        <p:nvPicPr>
          <p:cNvPr id="21506" name="Picture 2" descr="Image result for climate change impact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77600" y="2971800"/>
            <a:ext cx="3766400" cy="2309236"/>
          </a:xfrm>
          <a:prstGeom prst="rect">
            <a:avLst/>
          </a:prstGeom>
          <a:noFill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80999" y="4419600"/>
            <a:ext cx="3810001" cy="2438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Image result for pravin pardeshi tropical climat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52400"/>
            <a:ext cx="4614863" cy="2590800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381000" y="28194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hlinkClick r:id="rId3"/>
              </a:rPr>
              <a:t>Coastal Road Will Enhance The Environment Further: BMC Chief Praveen </a:t>
            </a:r>
            <a:r>
              <a:rPr lang="en-US" dirty="0" err="1" smtClean="0">
                <a:hlinkClick r:id="rId3"/>
              </a:rPr>
              <a:t>Pardeshi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62400" y="571500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b="1" dirty="0" smtClean="0"/>
              <a:t>What is loss to environment? Metro will stop 10,000 metric tonnes of emissions, says Mumbai Metro Rail Director</a:t>
            </a:r>
            <a:endParaRPr lang="en-US" b="1" dirty="0"/>
          </a:p>
        </p:txBody>
      </p:sp>
      <p:sp>
        <p:nvSpPr>
          <p:cNvPr id="20486" name="AutoShape 6" descr="Image result for ashwini bhide metro climate &quot;emissions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488" name="Picture 8" descr="Image result for ashwini bhide metro climate &quot;emissions&quot;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81600" y="1905000"/>
            <a:ext cx="3657600" cy="3657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200" y="76200"/>
            <a:ext cx="8915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Development, Economic Growth and Environment: Facts, Myths, Evidence, Lies, Ignorance</a:t>
            </a:r>
          </a:p>
          <a:p>
            <a:endParaRPr lang="en-US" dirty="0" smtClean="0"/>
          </a:p>
          <a:p>
            <a:r>
              <a:rPr lang="en-US" dirty="0" smtClean="0"/>
              <a:t>Judges, Bureaucrats and Politicians: Balance? Both? How? Which choices? What technologies? What policies?</a:t>
            </a:r>
          </a:p>
        </p:txBody>
      </p:sp>
      <p:pic>
        <p:nvPicPr>
          <p:cNvPr id="54274" name="Picture 2" descr="Image result for limits to growth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1219200"/>
            <a:ext cx="1800224" cy="2667000"/>
          </a:xfrm>
          <a:prstGeom prst="rect">
            <a:avLst/>
          </a:prstGeom>
          <a:noFill/>
        </p:spPr>
      </p:pic>
      <p:pic>
        <p:nvPicPr>
          <p:cNvPr id="54276" name="Picture 4" descr="Image result for brundtland report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4600" y="1219200"/>
            <a:ext cx="1599406" cy="2362200"/>
          </a:xfrm>
          <a:prstGeom prst="rect">
            <a:avLst/>
          </a:prstGeom>
          <a:noFill/>
        </p:spPr>
      </p:pic>
      <p:pic>
        <p:nvPicPr>
          <p:cNvPr id="54278" name="Picture 6" descr="Image result for brundtland report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67200" y="1066800"/>
            <a:ext cx="3733800" cy="2209800"/>
          </a:xfrm>
          <a:prstGeom prst="rect">
            <a:avLst/>
          </a:prstGeom>
          <a:noFill/>
        </p:spPr>
      </p:pic>
      <p:pic>
        <p:nvPicPr>
          <p:cNvPr id="54280" name="Picture 8" descr="Image result for gandhi environment quote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562600" y="3581400"/>
            <a:ext cx="3200400" cy="1799632"/>
          </a:xfrm>
          <a:prstGeom prst="rect">
            <a:avLst/>
          </a:prstGeom>
          <a:noFill/>
        </p:spPr>
      </p:pic>
      <p:pic>
        <p:nvPicPr>
          <p:cNvPr id="54282" name="Picture 10" descr="Image result for ipcc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048000" y="3657600"/>
            <a:ext cx="1940943" cy="25717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 descr="Image result for cows oxygen inhale exha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Image result for cows oxygen inhale exhale breath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Image result for cows oxygen inhale exhale breath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2" name="AutoShape 8" descr="https://qphs.fs.quoracdn.net/main-qimg-65c49896f189b20a0af5f9a023b03e2b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6" name="Picture 12" descr="Bruno Latour at his home in Paris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10400" y="304800"/>
            <a:ext cx="1714500" cy="2286000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1828800" y="990600"/>
            <a:ext cx="4876800" cy="1785104"/>
          </a:xfrm>
          <a:prstGeom prst="rect">
            <a:avLst/>
          </a:prstGeom>
          <a:noFill/>
          <a:ln>
            <a:solidFill>
              <a:schemeClr val="lt1">
                <a:hueOff val="0"/>
                <a:satOff val="0"/>
                <a:lumOff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Bruno </a:t>
            </a:r>
            <a:r>
              <a:rPr lang="en-US" sz="2200" dirty="0" err="1" smtClean="0"/>
              <a:t>Latour</a:t>
            </a:r>
            <a:r>
              <a:rPr lang="en-US" sz="2200" dirty="0" smtClean="0"/>
              <a:t>: </a:t>
            </a:r>
            <a:r>
              <a:rPr lang="en-US" sz="2200" dirty="0"/>
              <a:t> “facts remain robust only when they are supported by a common culture, by institutions that can be trusted, by a more or less decent public life, by more or less reliable media.”</a:t>
            </a:r>
          </a:p>
        </p:txBody>
      </p:sp>
      <p:graphicFrame>
        <p:nvGraphicFramePr>
          <p:cNvPr id="16" name="Diagram 15"/>
          <p:cNvGraphicFramePr/>
          <p:nvPr/>
        </p:nvGraphicFramePr>
        <p:xfrm>
          <a:off x="533400" y="381000"/>
          <a:ext cx="4724400" cy="369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Picture 12" descr="Image result for giddens paradox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52400" y="3352800"/>
            <a:ext cx="1905000" cy="2871859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2438400" y="4495800"/>
            <a:ext cx="5410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 smtClean="0"/>
              <a:t>Giddens</a:t>
            </a:r>
            <a:r>
              <a:rPr lang="en-US" sz="2200" dirty="0" smtClean="0"/>
              <a:t>’ Paradox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228600" y="304800"/>
            <a:ext cx="8382000" cy="8302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sz="2400" dirty="0"/>
              <a:t>How can the social sciences and humanities help us to better understand environmental issues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8434" name="AutoShape 2" descr="Image result for climate fic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36" name="Picture 4" descr="Image result for climate ficti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1447800"/>
            <a:ext cx="7620000" cy="495300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67E411B6C23E40B106A20AB580087E" ma:contentTypeVersion="7" ma:contentTypeDescription="Create a new document." ma:contentTypeScope="" ma:versionID="862f0d4e5dfcfc06220ed63c33d50660">
  <xsd:schema xmlns:xsd="http://www.w3.org/2001/XMLSchema" xmlns:xs="http://www.w3.org/2001/XMLSchema" xmlns:p="http://schemas.microsoft.com/office/2006/metadata/properties" xmlns:ns2="c5c31164-fb9c-45ff-a56f-b6f4febca5b3" targetNamespace="http://schemas.microsoft.com/office/2006/metadata/properties" ma:root="true" ma:fieldsID="144116f6fd4eb82d4ae0a5d0951ccdde" ns2:_="">
    <xsd:import namespace="c5c31164-fb9c-45ff-a56f-b6f4febca5b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c31164-fb9c-45ff-a56f-b6f4febca5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6D2BAF7-FA91-4259-8B69-7647FEF1CE98}"/>
</file>

<file path=customXml/itemProps2.xml><?xml version="1.0" encoding="utf-8"?>
<ds:datastoreItem xmlns:ds="http://schemas.openxmlformats.org/officeDocument/2006/customXml" ds:itemID="{4E8E1832-A6CA-4448-8C6F-370E20757B4F}"/>
</file>

<file path=customXml/itemProps3.xml><?xml version="1.0" encoding="utf-8"?>
<ds:datastoreItem xmlns:ds="http://schemas.openxmlformats.org/officeDocument/2006/customXml" ds:itemID="{7741C053-05E0-4BF3-9DE5-B95D71D92B8D}"/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343</Words>
  <Application>Microsoft Office PowerPoint</Application>
  <PresentationFormat>On-screen Show (4:3)</PresentationFormat>
  <Paragraphs>35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Bauhaus 93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DP</dc:creator>
  <cp:lastModifiedBy>Admin</cp:lastModifiedBy>
  <cp:revision>2</cp:revision>
  <dcterms:created xsi:type="dcterms:W3CDTF">2020-08-27T02:33:57Z</dcterms:created>
  <dcterms:modified xsi:type="dcterms:W3CDTF">2020-11-09T01:14:30Z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0x010100EA67E411B6C23E40B106A20AB580087E</vt:lpwstr>
  </property>
</Properties>
</file>

<file path=docProps/thumbnail.jpeg>
</file>